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83" r:id="rId3"/>
    <p:sldId id="269" r:id="rId4"/>
    <p:sldId id="270" r:id="rId5"/>
    <p:sldId id="271" r:id="rId6"/>
    <p:sldId id="272" r:id="rId7"/>
    <p:sldId id="273" r:id="rId8"/>
    <p:sldId id="275" r:id="rId9"/>
    <p:sldId id="276" r:id="rId10"/>
    <p:sldId id="277" r:id="rId11"/>
    <p:sldId id="278" r:id="rId12"/>
    <p:sldId id="279" r:id="rId13"/>
    <p:sldId id="281" r:id="rId14"/>
    <p:sldId id="280" r:id="rId15"/>
    <p:sldId id="284" r:id="rId16"/>
    <p:sldId id="282" r:id="rId17"/>
    <p:sldId id="26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2741" autoAdjust="0"/>
  </p:normalViewPr>
  <p:slideViewPr>
    <p:cSldViewPr snapToGrid="0">
      <p:cViewPr varScale="1">
        <p:scale>
          <a:sx n="80" d="100"/>
          <a:sy n="80" d="100"/>
        </p:scale>
        <p:origin x="77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AE946C-02F3-4997-9B16-726C37911B3A}" type="datetimeFigureOut">
              <a:rPr lang="en-US" smtClean="0"/>
              <a:t>12/5/2017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CC9D0-7BAA-4ADC-B1D1-60F16B106578}" type="slidenum">
              <a:rPr lang="en-US" smtClean="0"/>
              <a:t>‹#›</a:t>
            </a:fld>
            <a:endParaRPr lang="en-US"/>
          </a:p>
        </p:txBody>
      </p:sp>
    </p:spTree>
    <p:extLst>
      <p:ext uri="{BB962C8B-B14F-4D97-AF65-F5344CB8AC3E}">
        <p14:creationId xmlns:p14="http://schemas.microsoft.com/office/powerpoint/2010/main" val="972653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Tony Najjar and with me is my partner Walid </a:t>
            </a:r>
            <a:r>
              <a:rPr lang="en-US" dirty="0" err="1"/>
              <a:t>Abou</a:t>
            </a:r>
            <a:r>
              <a:rPr lang="en-US" dirty="0"/>
              <a:t> </a:t>
            </a:r>
            <a:r>
              <a:rPr lang="en-US" dirty="0" err="1"/>
              <a:t>Lhosn</a:t>
            </a:r>
            <a:r>
              <a:rPr lang="en-US" dirty="0"/>
              <a:t>.  Today we are proudly presenting Steady. Steady is a good self-balancing friend we created for the purpose of the Mechatronics project 1 course. </a:t>
            </a:r>
          </a:p>
        </p:txBody>
      </p:sp>
      <p:sp>
        <p:nvSpPr>
          <p:cNvPr id="4" name="Slide Number Placeholder 3"/>
          <p:cNvSpPr>
            <a:spLocks noGrp="1"/>
          </p:cNvSpPr>
          <p:nvPr>
            <p:ph type="sldNum" sz="quarter" idx="10"/>
          </p:nvPr>
        </p:nvSpPr>
        <p:spPr/>
        <p:txBody>
          <a:bodyPr/>
          <a:lstStyle/>
          <a:p>
            <a:fld id="{045CC9D0-7BAA-4ADC-B1D1-60F16B106578}" type="slidenum">
              <a:rPr lang="en-US" smtClean="0"/>
              <a:t>1</a:t>
            </a:fld>
            <a:endParaRPr lang="en-US"/>
          </a:p>
        </p:txBody>
      </p:sp>
    </p:spTree>
    <p:extLst>
      <p:ext uri="{BB962C8B-B14F-4D97-AF65-F5344CB8AC3E}">
        <p14:creationId xmlns:p14="http://schemas.microsoft.com/office/powerpoint/2010/main" val="350839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off by a quick introduction on self-balancing robots in general. We will then move on to some background research we did in order to fully understanding the working principle of self balancing robots and the laws of motion they follow.</a:t>
            </a:r>
          </a:p>
        </p:txBody>
      </p:sp>
      <p:sp>
        <p:nvSpPr>
          <p:cNvPr id="4" name="Slide Number Placeholder 3"/>
          <p:cNvSpPr>
            <a:spLocks noGrp="1"/>
          </p:cNvSpPr>
          <p:nvPr>
            <p:ph type="sldNum" sz="quarter" idx="10"/>
          </p:nvPr>
        </p:nvSpPr>
        <p:spPr/>
        <p:txBody>
          <a:bodyPr/>
          <a:lstStyle/>
          <a:p>
            <a:fld id="{045CC9D0-7BAA-4ADC-B1D1-60F16B106578}" type="slidenum">
              <a:rPr lang="en-US" smtClean="0"/>
              <a:t>2</a:t>
            </a:fld>
            <a:endParaRPr lang="en-US"/>
          </a:p>
        </p:txBody>
      </p:sp>
    </p:spTree>
    <p:extLst>
      <p:ext uri="{BB962C8B-B14F-4D97-AF65-F5344CB8AC3E}">
        <p14:creationId xmlns:p14="http://schemas.microsoft.com/office/powerpoint/2010/main" val="2345506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5CC9D0-7BAA-4ADC-B1D1-60F16B106578}" type="slidenum">
              <a:rPr lang="en-US" smtClean="0"/>
              <a:t>3</a:t>
            </a:fld>
            <a:endParaRPr lang="en-US"/>
          </a:p>
        </p:txBody>
      </p:sp>
    </p:spTree>
    <p:extLst>
      <p:ext uri="{BB962C8B-B14F-4D97-AF65-F5344CB8AC3E}">
        <p14:creationId xmlns:p14="http://schemas.microsoft.com/office/powerpoint/2010/main" val="856703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inverted pendulum is a classical problem in control systems, and to explore the unstable dynamics, different platforms have been developed. These platforms are similar in many ways, leading to many of the behaviors being comparable. The most common types are the self-balancing robot, Inverted Pendulum on a cart and an inverted pendulum on a linear track</a:t>
            </a:r>
            <a:endParaRPr lang="en-US" dirty="0"/>
          </a:p>
        </p:txBody>
      </p:sp>
      <p:sp>
        <p:nvSpPr>
          <p:cNvPr id="4" name="Slide Number Placeholder 3"/>
          <p:cNvSpPr>
            <a:spLocks noGrp="1"/>
          </p:cNvSpPr>
          <p:nvPr>
            <p:ph type="sldNum" sz="quarter" idx="10"/>
          </p:nvPr>
        </p:nvSpPr>
        <p:spPr/>
        <p:txBody>
          <a:bodyPr/>
          <a:lstStyle/>
          <a:p>
            <a:fld id="{045CC9D0-7BAA-4ADC-B1D1-60F16B106578}" type="slidenum">
              <a:rPr lang="en-US" smtClean="0"/>
              <a:t>5</a:t>
            </a:fld>
            <a:endParaRPr lang="en-US"/>
          </a:p>
        </p:txBody>
      </p:sp>
    </p:spTree>
    <p:extLst>
      <p:ext uri="{BB962C8B-B14F-4D97-AF65-F5344CB8AC3E}">
        <p14:creationId xmlns:p14="http://schemas.microsoft.com/office/powerpoint/2010/main" val="814523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the operator leans forward, the wheels turn in unison in the same direction to provide forward motion. In order to stop, the wheels must accelerate forward to get out in front of the system's center of mass and then apply a deceleration torque to slow the system down without causing the operator to fall forward of the device. These operating principles are reversed to allow the system to move backward. In order to turn, the wheels rotate at unequal speeds causing the system to travel in an arc. If the system is not translating forward or backward, then the wheels can rotate in opposite directions to turn the machine in place.</a:t>
            </a:r>
            <a:endParaRPr lang="en-US" dirty="0"/>
          </a:p>
        </p:txBody>
      </p:sp>
      <p:sp>
        <p:nvSpPr>
          <p:cNvPr id="4" name="Slide Number Placeholder 3"/>
          <p:cNvSpPr>
            <a:spLocks noGrp="1"/>
          </p:cNvSpPr>
          <p:nvPr>
            <p:ph type="sldNum" sz="quarter" idx="10"/>
          </p:nvPr>
        </p:nvSpPr>
        <p:spPr/>
        <p:txBody>
          <a:bodyPr/>
          <a:lstStyle/>
          <a:p>
            <a:fld id="{045CC9D0-7BAA-4ADC-B1D1-60F16B106578}" type="slidenum">
              <a:rPr lang="en-US" smtClean="0"/>
              <a:t>6</a:t>
            </a:fld>
            <a:endParaRPr lang="en-US"/>
          </a:p>
        </p:txBody>
      </p:sp>
    </p:spTree>
    <p:extLst>
      <p:ext uri="{BB962C8B-B14F-4D97-AF65-F5344CB8AC3E}">
        <p14:creationId xmlns:p14="http://schemas.microsoft.com/office/powerpoint/2010/main" val="3482477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did we take into consideration when manufacturing </a:t>
            </a:r>
            <a:r>
              <a:rPr lang="en-US" dirty="0" err="1"/>
              <a:t>eg</a:t>
            </a:r>
            <a:r>
              <a:rPr lang="en-US" dirty="0"/>
              <a:t>. EMI form motors on IMU, the taller the easier to control, wheel dimensions</a:t>
            </a:r>
          </a:p>
        </p:txBody>
      </p:sp>
      <p:sp>
        <p:nvSpPr>
          <p:cNvPr id="4" name="Slide Number Placeholder 3"/>
          <p:cNvSpPr>
            <a:spLocks noGrp="1"/>
          </p:cNvSpPr>
          <p:nvPr>
            <p:ph type="sldNum" sz="quarter" idx="10"/>
          </p:nvPr>
        </p:nvSpPr>
        <p:spPr/>
        <p:txBody>
          <a:bodyPr/>
          <a:lstStyle/>
          <a:p>
            <a:fld id="{045CC9D0-7BAA-4ADC-B1D1-60F16B106578}" type="slidenum">
              <a:rPr lang="en-US" smtClean="0"/>
              <a:t>7</a:t>
            </a:fld>
            <a:endParaRPr lang="en-US"/>
          </a:p>
        </p:txBody>
      </p:sp>
    </p:spTree>
    <p:extLst>
      <p:ext uri="{BB962C8B-B14F-4D97-AF65-F5344CB8AC3E}">
        <p14:creationId xmlns:p14="http://schemas.microsoft.com/office/powerpoint/2010/main" val="1687680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5CC9D0-7BAA-4ADC-B1D1-60F16B106578}" type="slidenum">
              <a:rPr lang="en-US" smtClean="0"/>
              <a:t>17</a:t>
            </a:fld>
            <a:endParaRPr lang="en-US"/>
          </a:p>
        </p:txBody>
      </p:sp>
    </p:spTree>
    <p:extLst>
      <p:ext uri="{BB962C8B-B14F-4D97-AF65-F5344CB8AC3E}">
        <p14:creationId xmlns:p14="http://schemas.microsoft.com/office/powerpoint/2010/main" val="329575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12/5/2017</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b="-9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12/5/2017</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2.gif"/><Relationship Id="rId7"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video" Target="../media/media3.gif"/><Relationship Id="rId5" Type="http://schemas.microsoft.com/office/2007/relationships/media" Target="../media/media3.gif"/><Relationship Id="rId10" Type="http://schemas.openxmlformats.org/officeDocument/2006/relationships/image" Target="../media/image25.png"/><Relationship Id="rId4" Type="http://schemas.openxmlformats.org/officeDocument/2006/relationships/video" Target="../media/media2.gif"/><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vector graphics&#10;&#10;Description generated with high confidence">
            <a:extLst>
              <a:ext uri="{FF2B5EF4-FFF2-40B4-BE49-F238E27FC236}">
                <a16:creationId xmlns:a16="http://schemas.microsoft.com/office/drawing/2014/main" id="{32AFBC94-91B8-4764-B487-0BC65046B402}"/>
              </a:ext>
            </a:extLst>
          </p:cNvPr>
          <p:cNvPicPr>
            <a:picLocks noChangeAspect="1"/>
          </p:cNvPicPr>
          <p:nvPr/>
        </p:nvPicPr>
        <p:blipFill>
          <a:blip r:embed="rId3"/>
          <a:stretch>
            <a:fillRect/>
          </a:stretch>
        </p:blipFill>
        <p:spPr>
          <a:xfrm>
            <a:off x="0" y="0"/>
            <a:ext cx="12192000" cy="7034268"/>
          </a:xfrm>
          <a:prstGeom prst="rect">
            <a:avLst/>
          </a:prstGeom>
        </p:spPr>
      </p:pic>
    </p:spTree>
    <p:extLst>
      <p:ext uri="{BB962C8B-B14F-4D97-AF65-F5344CB8AC3E}">
        <p14:creationId xmlns:p14="http://schemas.microsoft.com/office/powerpoint/2010/main" val="3403631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56E41F-B8E0-4D18-B554-FD40260DE0E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DB31E17-E562-4F82-98D0-858C84120F3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58BF3B07-5EF6-4E5B-834E-C1398DB60ADA}"/>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3DDA1859-D108-4C60-B38B-C85485AB386A}"/>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E498EA77-084B-43CC-B94D-566F1D8E1EE8}"/>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99B16D3F-47E8-419E-9C4E-ED6FC918FBB0}"/>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7" name="Straight Connector 16">
            <a:extLst>
              <a:ext uri="{FF2B5EF4-FFF2-40B4-BE49-F238E27FC236}">
                <a16:creationId xmlns:a16="http://schemas.microsoft.com/office/drawing/2014/main" id="{FD2308B7-2829-44DD-B213-27EEBDED141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36" name="Rectangle 18">
            <a:extLst>
              <a:ext uri="{FF2B5EF4-FFF2-40B4-BE49-F238E27FC236}">
                <a16:creationId xmlns:a16="http://schemas.microsoft.com/office/drawing/2014/main" id="{23E937B9-07EE-456A-A31C-41A8866E28A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B1F8C7-72F1-4197-9A77-F6D5FB6BAD98}"/>
              </a:ext>
            </a:extLst>
          </p:cNvPr>
          <p:cNvPicPr/>
          <p:nvPr/>
        </p:nvPicPr>
        <p:blipFill rotWithShape="1">
          <a:blip r:embed="rId4" cstate="print">
            <a:extLst>
              <a:ext uri="{28A0092B-C50C-407E-A947-70E740481C1C}">
                <a14:useLocalDpi xmlns:a14="http://schemas.microsoft.com/office/drawing/2010/main" val="0"/>
              </a:ext>
            </a:extLst>
          </a:blip>
          <a:srcRect l="4693" r="7669"/>
          <a:stretch/>
        </p:blipFill>
        <p:spPr bwMode="auto">
          <a:xfrm>
            <a:off x="1092516" y="1090415"/>
            <a:ext cx="5887182" cy="4515102"/>
          </a:xfrm>
          <a:prstGeom prst="rect">
            <a:avLst/>
          </a:prstGeom>
          <a:noFill/>
        </p:spPr>
      </p:pic>
      <p:sp>
        <p:nvSpPr>
          <p:cNvPr id="2" name="Title 1">
            <a:extLst>
              <a:ext uri="{FF2B5EF4-FFF2-40B4-BE49-F238E27FC236}">
                <a16:creationId xmlns:a16="http://schemas.microsoft.com/office/drawing/2014/main" id="{BF8A873D-38A2-4220-9A26-7CEF10C923E9}"/>
              </a:ext>
            </a:extLst>
          </p:cNvPr>
          <p:cNvSpPr>
            <a:spLocks noGrp="1"/>
          </p:cNvSpPr>
          <p:nvPr>
            <p:ph type="title"/>
          </p:nvPr>
        </p:nvSpPr>
        <p:spPr>
          <a:xfrm>
            <a:off x="7535825" y="982132"/>
            <a:ext cx="3360772" cy="1303867"/>
          </a:xfrm>
        </p:spPr>
        <p:txBody>
          <a:bodyPr>
            <a:normAutofit fontScale="90000"/>
          </a:bodyPr>
          <a:lstStyle/>
          <a:p>
            <a:r>
              <a:rPr lang="en-US" b="1" dirty="0">
                <a:solidFill>
                  <a:srgbClr val="262626"/>
                </a:solidFill>
              </a:rPr>
              <a:t>Powering &amp; Wiring</a:t>
            </a:r>
          </a:p>
        </p:txBody>
      </p:sp>
      <p:sp>
        <p:nvSpPr>
          <p:cNvPr id="3" name="Content Placeholder 2">
            <a:extLst>
              <a:ext uri="{FF2B5EF4-FFF2-40B4-BE49-F238E27FC236}">
                <a16:creationId xmlns:a16="http://schemas.microsoft.com/office/drawing/2014/main" id="{BDBC2B2D-7A61-479F-B634-C05A342B2DAB}"/>
              </a:ext>
            </a:extLst>
          </p:cNvPr>
          <p:cNvSpPr>
            <a:spLocks noGrp="1"/>
          </p:cNvSpPr>
          <p:nvPr>
            <p:ph idx="1"/>
          </p:nvPr>
        </p:nvSpPr>
        <p:spPr>
          <a:xfrm>
            <a:off x="7535824" y="2556932"/>
            <a:ext cx="3563533" cy="3318936"/>
          </a:xfrm>
        </p:spPr>
        <p:txBody>
          <a:bodyPr>
            <a:normAutofit/>
          </a:bodyPr>
          <a:lstStyle/>
          <a:p>
            <a:r>
              <a:rPr lang="en-US" dirty="0">
                <a:solidFill>
                  <a:srgbClr val="262626"/>
                </a:solidFill>
              </a:rPr>
              <a:t>Main power supply: 12V</a:t>
            </a:r>
          </a:p>
          <a:p>
            <a:r>
              <a:rPr lang="en-US" dirty="0">
                <a:solidFill>
                  <a:srgbClr val="262626"/>
                </a:solidFill>
              </a:rPr>
              <a:t>DC transformer for Raspberry Pi (5V)</a:t>
            </a:r>
          </a:p>
          <a:p>
            <a:r>
              <a:rPr lang="en-US" dirty="0">
                <a:solidFill>
                  <a:srgbClr val="262626"/>
                </a:solidFill>
              </a:rPr>
              <a:t>Arduino regulator output for MPU6050 (3.3V) </a:t>
            </a:r>
          </a:p>
        </p:txBody>
      </p:sp>
    </p:spTree>
    <p:extLst>
      <p:ext uri="{BB962C8B-B14F-4D97-AF65-F5344CB8AC3E}">
        <p14:creationId xmlns:p14="http://schemas.microsoft.com/office/powerpoint/2010/main" val="261635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13">
            <a:extLst>
              <a:ext uri="{FF2B5EF4-FFF2-40B4-BE49-F238E27FC236}">
                <a16:creationId xmlns:a16="http://schemas.microsoft.com/office/drawing/2014/main" id="{BDF61640-4BA2-4D8F-A789-6FC69149256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5">
            <a:extLst>
              <a:ext uri="{FF2B5EF4-FFF2-40B4-BE49-F238E27FC236}">
                <a16:creationId xmlns:a16="http://schemas.microsoft.com/office/drawing/2014/main" id="{84C38491-7C9C-4C3A-8CBA-06C361D29CD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7" name="Picture 16">
              <a:extLst>
                <a:ext uri="{FF2B5EF4-FFF2-40B4-BE49-F238E27FC236}">
                  <a16:creationId xmlns:a16="http://schemas.microsoft.com/office/drawing/2014/main" id="{E5974E1A-4BF7-4DF7-8270-15606B1FA7B9}"/>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8" name="Rectangle 17">
              <a:extLst>
                <a:ext uri="{FF2B5EF4-FFF2-40B4-BE49-F238E27FC236}">
                  <a16:creationId xmlns:a16="http://schemas.microsoft.com/office/drawing/2014/main" id="{6663E7F0-D1DE-47EB-8F53-AB65CC95D840}"/>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2C0FF710-A6EC-4874-9F78-FAD4C11F0F23}"/>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0" name="Picture 19">
              <a:extLst>
                <a:ext uri="{FF2B5EF4-FFF2-40B4-BE49-F238E27FC236}">
                  <a16:creationId xmlns:a16="http://schemas.microsoft.com/office/drawing/2014/main" id="{157C5618-5497-41BE-96DA-C242CF6C230F}"/>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7" name="Straight Connector 21">
            <a:extLst>
              <a:ext uri="{FF2B5EF4-FFF2-40B4-BE49-F238E27FC236}">
                <a16:creationId xmlns:a16="http://schemas.microsoft.com/office/drawing/2014/main" id="{534633C6-DD5A-4893-BD2E-CC579C50016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85596" y="2400639"/>
            <a:ext cx="6217920" cy="0"/>
          </a:xfrm>
          <a:prstGeom prst="line">
            <a:avLst/>
          </a:prstGeom>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E486850E-B8A1-49A8-8191-E022DF9EDEE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2626428" cy="453542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clock&#10;&#10;Description generated with high confidence">
            <a:extLst>
              <a:ext uri="{FF2B5EF4-FFF2-40B4-BE49-F238E27FC236}">
                <a16:creationId xmlns:a16="http://schemas.microsoft.com/office/drawing/2014/main" id="{600F2921-A9F7-4FBF-B8C7-4A9055AC3EE3}"/>
              </a:ext>
            </a:extLst>
          </p:cNvPr>
          <p:cNvPicPr/>
          <p:nvPr/>
        </p:nvPicPr>
        <p:blipFill>
          <a:blip r:embed="rId4"/>
          <a:stretch>
            <a:fillRect/>
          </a:stretch>
        </p:blipFill>
        <p:spPr>
          <a:xfrm>
            <a:off x="1560558" y="2766040"/>
            <a:ext cx="1648159" cy="1295723"/>
          </a:xfrm>
          <a:prstGeom prst="rect">
            <a:avLst/>
          </a:prstGeom>
        </p:spPr>
      </p:pic>
      <p:pic>
        <p:nvPicPr>
          <p:cNvPr id="28" name="Content Placeholder 3" descr="A picture containing sky&#10;&#10;Description generated with very high confidence">
            <a:extLst>
              <a:ext uri="{FF2B5EF4-FFF2-40B4-BE49-F238E27FC236}">
                <a16:creationId xmlns:a16="http://schemas.microsoft.com/office/drawing/2014/main" id="{3F2F4DA5-27A8-44D3-9B6B-5CEB047F3517}"/>
              </a:ext>
            </a:extLst>
          </p:cNvPr>
          <p:cNvPicPr>
            <a:picLocks/>
          </p:cNvPicPr>
          <p:nvPr/>
        </p:nvPicPr>
        <p:blipFill>
          <a:blip r:embed="rId5"/>
          <a:stretch>
            <a:fillRect/>
          </a:stretch>
        </p:blipFill>
        <p:spPr>
          <a:xfrm>
            <a:off x="1676057" y="1255007"/>
            <a:ext cx="1431160" cy="1301925"/>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361A343D-CFC2-4ABB-9F35-5E08A63A8D2D}"/>
              </a:ext>
            </a:extLst>
          </p:cNvPr>
          <p:cNvPicPr/>
          <p:nvPr/>
        </p:nvPicPr>
        <p:blipFill>
          <a:blip r:embed="rId6"/>
          <a:stretch>
            <a:fillRect/>
          </a:stretch>
        </p:blipFill>
        <p:spPr>
          <a:xfrm>
            <a:off x="1271457" y="4254371"/>
            <a:ext cx="2268802" cy="1293361"/>
          </a:xfrm>
          <a:prstGeom prst="rect">
            <a:avLst/>
          </a:prstGeom>
        </p:spPr>
      </p:pic>
      <p:sp>
        <p:nvSpPr>
          <p:cNvPr id="2" name="Title 1">
            <a:extLst>
              <a:ext uri="{FF2B5EF4-FFF2-40B4-BE49-F238E27FC236}">
                <a16:creationId xmlns:a16="http://schemas.microsoft.com/office/drawing/2014/main" id="{395BB336-D271-43FA-AF5C-681C68FA5F55}"/>
              </a:ext>
            </a:extLst>
          </p:cNvPr>
          <p:cNvSpPr>
            <a:spLocks noGrp="1"/>
          </p:cNvSpPr>
          <p:nvPr>
            <p:ph type="title"/>
          </p:nvPr>
        </p:nvSpPr>
        <p:spPr>
          <a:xfrm>
            <a:off x="4076225" y="982132"/>
            <a:ext cx="6836663" cy="1303867"/>
          </a:xfrm>
        </p:spPr>
        <p:txBody>
          <a:bodyPr>
            <a:normAutofit/>
          </a:bodyPr>
          <a:lstStyle/>
          <a:p>
            <a:r>
              <a:rPr lang="en-US" b="1" dirty="0"/>
              <a:t>Modeling</a:t>
            </a:r>
          </a:p>
        </p:txBody>
      </p:sp>
      <p:pic>
        <p:nvPicPr>
          <p:cNvPr id="10" name="Picture 9">
            <a:extLst>
              <a:ext uri="{FF2B5EF4-FFF2-40B4-BE49-F238E27FC236}">
                <a16:creationId xmlns:a16="http://schemas.microsoft.com/office/drawing/2014/main" id="{74E53354-89BE-483A-8BA7-8EA26DF17DFF}"/>
              </a:ext>
            </a:extLst>
          </p:cNvPr>
          <p:cNvPicPr>
            <a:picLocks noChangeAspect="1"/>
          </p:cNvPicPr>
          <p:nvPr/>
        </p:nvPicPr>
        <p:blipFill>
          <a:blip r:embed="rId7"/>
          <a:stretch>
            <a:fillRect/>
          </a:stretch>
        </p:blipFill>
        <p:spPr>
          <a:xfrm>
            <a:off x="3877841" y="2733194"/>
            <a:ext cx="7255139" cy="2657137"/>
          </a:xfrm>
          <a:prstGeom prst="rect">
            <a:avLst/>
          </a:prstGeom>
        </p:spPr>
      </p:pic>
    </p:spTree>
    <p:extLst>
      <p:ext uri="{BB962C8B-B14F-4D97-AF65-F5344CB8AC3E}">
        <p14:creationId xmlns:p14="http://schemas.microsoft.com/office/powerpoint/2010/main" val="1831359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F2CE-5901-4389-9475-384FBDBEBA96}"/>
              </a:ext>
            </a:extLst>
          </p:cNvPr>
          <p:cNvSpPr>
            <a:spLocks noGrp="1"/>
          </p:cNvSpPr>
          <p:nvPr>
            <p:ph type="title"/>
          </p:nvPr>
        </p:nvSpPr>
        <p:spPr>
          <a:xfrm>
            <a:off x="1295402" y="982132"/>
            <a:ext cx="9601196" cy="1303867"/>
          </a:xfrm>
        </p:spPr>
        <p:txBody>
          <a:bodyPr/>
          <a:lstStyle/>
          <a:p>
            <a:r>
              <a:rPr lang="en-US" b="1" dirty="0"/>
              <a:t>Control System</a:t>
            </a:r>
          </a:p>
        </p:txBody>
      </p:sp>
      <p:pic>
        <p:nvPicPr>
          <p:cNvPr id="26" name="Picture 2">
            <a:extLst>
              <a:ext uri="{FF2B5EF4-FFF2-40B4-BE49-F238E27FC236}">
                <a16:creationId xmlns:a16="http://schemas.microsoft.com/office/drawing/2014/main" id="{63852E48-C9D0-4427-8DA5-5C62160231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1590" y="2974942"/>
            <a:ext cx="10888820" cy="187915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4E6D434C-F6D4-4C28-8C3C-EFAA8899A0D6}"/>
              </a:ext>
            </a:extLst>
          </p:cNvPr>
          <p:cNvSpPr txBox="1"/>
          <p:nvPr/>
        </p:nvSpPr>
        <p:spPr>
          <a:xfrm>
            <a:off x="2058653" y="3495802"/>
            <a:ext cx="565681" cy="138897"/>
          </a:xfrm>
          <a:prstGeom prst="rect">
            <a:avLst/>
          </a:prstGeom>
          <a:solidFill>
            <a:schemeClr val="bg1"/>
          </a:solidFill>
        </p:spPr>
        <p:txBody>
          <a:bodyPr wrap="square" rtlCol="0">
            <a:spAutoFit/>
          </a:bodyPr>
          <a:lstStyle/>
          <a:p>
            <a:endParaRPr lang="en-US" sz="1600"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26EAC3C8-856C-4851-9793-8D8D47BEDA2C}"/>
              </a:ext>
            </a:extLst>
          </p:cNvPr>
          <p:cNvSpPr txBox="1"/>
          <p:nvPr/>
        </p:nvSpPr>
        <p:spPr>
          <a:xfrm>
            <a:off x="729721" y="3509305"/>
            <a:ext cx="565681" cy="138897"/>
          </a:xfrm>
          <a:prstGeom prst="rect">
            <a:avLst/>
          </a:prstGeom>
          <a:solidFill>
            <a:schemeClr val="bg1"/>
          </a:solidFill>
        </p:spPr>
        <p:txBody>
          <a:bodyPr wrap="square" rtlCol="0">
            <a:spAutoFit/>
          </a:bodyPr>
          <a:lstStyle/>
          <a:p>
            <a:endParaRPr lang="en-US" sz="16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023AEB9-03E0-407C-94EA-0DD7BF655B46}"/>
              </a:ext>
            </a:extLst>
          </p:cNvPr>
          <p:cNvSpPr txBox="1"/>
          <p:nvPr/>
        </p:nvSpPr>
        <p:spPr>
          <a:xfrm>
            <a:off x="2058653" y="3424864"/>
            <a:ext cx="887843"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position</a:t>
            </a:r>
          </a:p>
        </p:txBody>
      </p:sp>
      <p:sp>
        <p:nvSpPr>
          <p:cNvPr id="43" name="TextBox 42">
            <a:extLst>
              <a:ext uri="{FF2B5EF4-FFF2-40B4-BE49-F238E27FC236}">
                <a16:creationId xmlns:a16="http://schemas.microsoft.com/office/drawing/2014/main" id="{C942AA9A-AE30-43A3-9927-18B206BAAA61}"/>
              </a:ext>
            </a:extLst>
          </p:cNvPr>
          <p:cNvSpPr txBox="1"/>
          <p:nvPr/>
        </p:nvSpPr>
        <p:spPr>
          <a:xfrm>
            <a:off x="568639" y="3424864"/>
            <a:ext cx="887843"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position</a:t>
            </a:r>
          </a:p>
        </p:txBody>
      </p:sp>
      <p:cxnSp>
        <p:nvCxnSpPr>
          <p:cNvPr id="23" name="Straight Arrow Connector 22">
            <a:extLst>
              <a:ext uri="{FF2B5EF4-FFF2-40B4-BE49-F238E27FC236}">
                <a16:creationId xmlns:a16="http://schemas.microsoft.com/office/drawing/2014/main" id="{6476EDD3-3061-469E-B2B8-4B9F16490C36}"/>
              </a:ext>
            </a:extLst>
          </p:cNvPr>
          <p:cNvCxnSpPr/>
          <p:nvPr/>
        </p:nvCxnSpPr>
        <p:spPr>
          <a:xfrm flipH="1" flipV="1">
            <a:off x="7529209" y="4854100"/>
            <a:ext cx="1070042" cy="82685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A71CD56-C425-4A6F-88AD-3084D6CC79F7}"/>
              </a:ext>
            </a:extLst>
          </p:cNvPr>
          <p:cNvSpPr txBox="1"/>
          <p:nvPr/>
        </p:nvSpPr>
        <p:spPr>
          <a:xfrm>
            <a:off x="2219733" y="4631887"/>
            <a:ext cx="565681" cy="138897"/>
          </a:xfrm>
          <a:prstGeom prst="rect">
            <a:avLst/>
          </a:prstGeom>
          <a:solidFill>
            <a:schemeClr val="bg1"/>
          </a:solidFill>
        </p:spPr>
        <p:txBody>
          <a:bodyPr wrap="square" rtlCol="0">
            <a:spAutoFit/>
          </a:bodyPr>
          <a:lstStyle/>
          <a:p>
            <a:endParaRPr lang="en-US" sz="1600"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77D77F40-80D9-4677-A636-FD7A438A81A9}"/>
              </a:ext>
            </a:extLst>
          </p:cNvPr>
          <p:cNvSpPr txBox="1"/>
          <p:nvPr/>
        </p:nvSpPr>
        <p:spPr>
          <a:xfrm>
            <a:off x="2106306" y="4507411"/>
            <a:ext cx="887843"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position</a:t>
            </a:r>
          </a:p>
        </p:txBody>
      </p:sp>
      <p:sp>
        <p:nvSpPr>
          <p:cNvPr id="24" name="TextBox 23">
            <a:extLst>
              <a:ext uri="{FF2B5EF4-FFF2-40B4-BE49-F238E27FC236}">
                <a16:creationId xmlns:a16="http://schemas.microsoft.com/office/drawing/2014/main" id="{0829B3EA-0524-46A6-B76B-B27FF40E7FEB}"/>
              </a:ext>
            </a:extLst>
          </p:cNvPr>
          <p:cNvSpPr txBox="1"/>
          <p:nvPr/>
        </p:nvSpPr>
        <p:spPr>
          <a:xfrm>
            <a:off x="8745165" y="5632315"/>
            <a:ext cx="1643975" cy="369332"/>
          </a:xfrm>
          <a:prstGeom prst="rect">
            <a:avLst/>
          </a:prstGeom>
          <a:noFill/>
        </p:spPr>
        <p:txBody>
          <a:bodyPr wrap="square" rtlCol="0">
            <a:spAutoFit/>
          </a:bodyPr>
          <a:lstStyle/>
          <a:p>
            <a:r>
              <a:rPr lang="en-US" dirty="0"/>
              <a:t>From Encoders</a:t>
            </a:r>
          </a:p>
        </p:txBody>
      </p:sp>
      <p:sp>
        <p:nvSpPr>
          <p:cNvPr id="32" name="TextBox 31">
            <a:extLst>
              <a:ext uri="{FF2B5EF4-FFF2-40B4-BE49-F238E27FC236}">
                <a16:creationId xmlns:a16="http://schemas.microsoft.com/office/drawing/2014/main" id="{D0DF4B94-100C-4494-8C4B-BB27A1D4FE53}"/>
              </a:ext>
            </a:extLst>
          </p:cNvPr>
          <p:cNvSpPr txBox="1"/>
          <p:nvPr/>
        </p:nvSpPr>
        <p:spPr>
          <a:xfrm>
            <a:off x="3766062" y="5619271"/>
            <a:ext cx="1643975" cy="369332"/>
          </a:xfrm>
          <a:prstGeom prst="rect">
            <a:avLst/>
          </a:prstGeom>
          <a:noFill/>
        </p:spPr>
        <p:txBody>
          <a:bodyPr wrap="square" rtlCol="0">
            <a:spAutoFit/>
          </a:bodyPr>
          <a:lstStyle/>
          <a:p>
            <a:r>
              <a:rPr lang="en-US" dirty="0"/>
              <a:t>From IMU</a:t>
            </a:r>
          </a:p>
        </p:txBody>
      </p:sp>
      <p:pic>
        <p:nvPicPr>
          <p:cNvPr id="14" name="Picture 13">
            <a:extLst>
              <a:ext uri="{FF2B5EF4-FFF2-40B4-BE49-F238E27FC236}">
                <a16:creationId xmlns:a16="http://schemas.microsoft.com/office/drawing/2014/main" id="{CFD48739-03A5-4E50-8354-76BD9EA470D5}"/>
              </a:ext>
            </a:extLst>
          </p:cNvPr>
          <p:cNvPicPr/>
          <p:nvPr/>
        </p:nvPicPr>
        <p:blipFill rotWithShape="1">
          <a:blip r:embed="rId3"/>
          <a:srcRect r="5678"/>
          <a:stretch/>
        </p:blipFill>
        <p:spPr bwMode="auto">
          <a:xfrm>
            <a:off x="4448865" y="2958555"/>
            <a:ext cx="5987928" cy="1656945"/>
          </a:xfrm>
          <a:prstGeom prst="rect">
            <a:avLst/>
          </a:prstGeom>
          <a:ln>
            <a:noFill/>
          </a:ln>
          <a:extLst>
            <a:ext uri="{53640926-AAD7-44D8-BBD7-CCE9431645EC}">
              <a14:shadowObscured xmlns:a14="http://schemas.microsoft.com/office/drawing/2010/main"/>
            </a:ext>
          </a:extLst>
        </p:spPr>
      </p:pic>
      <p:cxnSp>
        <p:nvCxnSpPr>
          <p:cNvPr id="31" name="Straight Arrow Connector 30">
            <a:extLst>
              <a:ext uri="{FF2B5EF4-FFF2-40B4-BE49-F238E27FC236}">
                <a16:creationId xmlns:a16="http://schemas.microsoft.com/office/drawing/2014/main" id="{C39F7701-86D7-4765-B4D2-71EC3173F548}"/>
              </a:ext>
            </a:extLst>
          </p:cNvPr>
          <p:cNvCxnSpPr>
            <a:cxnSpLocks/>
          </p:cNvCxnSpPr>
          <p:nvPr/>
        </p:nvCxnSpPr>
        <p:spPr>
          <a:xfrm flipV="1">
            <a:off x="3620148" y="4409469"/>
            <a:ext cx="2323452" cy="125844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03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8" grpId="0"/>
      <p:bldP spid="43" grpId="0"/>
      <p:bldP spid="29" grpId="0" animBg="1"/>
      <p:bldP spid="28"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51A7-D301-4D32-B262-3425A9429BC0}"/>
              </a:ext>
            </a:extLst>
          </p:cNvPr>
          <p:cNvSpPr>
            <a:spLocks noGrp="1"/>
          </p:cNvSpPr>
          <p:nvPr>
            <p:ph type="title"/>
          </p:nvPr>
        </p:nvSpPr>
        <p:spPr/>
        <p:txBody>
          <a:bodyPr/>
          <a:lstStyle/>
          <a:p>
            <a:r>
              <a:rPr lang="en-US" b="1" dirty="0"/>
              <a:t>Simulation</a:t>
            </a:r>
          </a:p>
        </p:txBody>
      </p:sp>
      <p:pic>
        <p:nvPicPr>
          <p:cNvPr id="18" name="Unstable">
            <a:hlinkClick r:id="" action="ppaction://media"/>
            <a:extLst>
              <a:ext uri="{FF2B5EF4-FFF2-40B4-BE49-F238E27FC236}">
                <a16:creationId xmlns:a16="http://schemas.microsoft.com/office/drawing/2014/main" id="{7799C16E-5A40-44BF-8FC2-BD6B4A5FF68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87264" y="2918298"/>
            <a:ext cx="3434666" cy="2575691"/>
          </a:xfrm>
          <a:prstGeom prst="rect">
            <a:avLst/>
          </a:prstGeom>
        </p:spPr>
      </p:pic>
      <p:pic>
        <p:nvPicPr>
          <p:cNvPr id="19" name="overdamped">
            <a:hlinkClick r:id="" action="ppaction://media"/>
            <a:extLst>
              <a:ext uri="{FF2B5EF4-FFF2-40B4-BE49-F238E27FC236}">
                <a16:creationId xmlns:a16="http://schemas.microsoft.com/office/drawing/2014/main" id="{AA9C0D57-CAC5-40B4-9A4B-FEC5A7BBDCC4}"/>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7787408" y="2918298"/>
            <a:ext cx="3434254" cy="2575691"/>
          </a:xfrm>
          <a:prstGeom prst="rect">
            <a:avLst/>
          </a:prstGeom>
        </p:spPr>
      </p:pic>
      <p:pic>
        <p:nvPicPr>
          <p:cNvPr id="20" name="underdamped">
            <a:hlinkClick r:id="" action="ppaction://media"/>
            <a:extLst>
              <a:ext uri="{FF2B5EF4-FFF2-40B4-BE49-F238E27FC236}">
                <a16:creationId xmlns:a16="http://schemas.microsoft.com/office/drawing/2014/main" id="{4FEFB338-6A0A-48BF-843A-60CA17C65023}"/>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4321930" y="2906588"/>
            <a:ext cx="3465478" cy="2599109"/>
          </a:xfrm>
          <a:prstGeom prst="rect">
            <a:avLst/>
          </a:prstGeom>
        </p:spPr>
      </p:pic>
      <p:sp>
        <p:nvSpPr>
          <p:cNvPr id="23" name="TextBox 22">
            <a:extLst>
              <a:ext uri="{FF2B5EF4-FFF2-40B4-BE49-F238E27FC236}">
                <a16:creationId xmlns:a16="http://schemas.microsoft.com/office/drawing/2014/main" id="{B5E57097-A6A0-4199-94BD-7958E8D19E73}"/>
              </a:ext>
            </a:extLst>
          </p:cNvPr>
          <p:cNvSpPr txBox="1"/>
          <p:nvPr/>
        </p:nvSpPr>
        <p:spPr>
          <a:xfrm>
            <a:off x="1634247" y="2607013"/>
            <a:ext cx="1994170" cy="369332"/>
          </a:xfrm>
          <a:prstGeom prst="rect">
            <a:avLst/>
          </a:prstGeom>
          <a:noFill/>
        </p:spPr>
        <p:txBody>
          <a:bodyPr wrap="square" rtlCol="0">
            <a:spAutoFit/>
          </a:bodyPr>
          <a:lstStyle/>
          <a:p>
            <a:pPr algn="ctr"/>
            <a:r>
              <a:rPr lang="en-US" dirty="0"/>
              <a:t>Unstable</a:t>
            </a:r>
          </a:p>
        </p:txBody>
      </p:sp>
      <p:sp>
        <p:nvSpPr>
          <p:cNvPr id="24" name="TextBox 23">
            <a:extLst>
              <a:ext uri="{FF2B5EF4-FFF2-40B4-BE49-F238E27FC236}">
                <a16:creationId xmlns:a16="http://schemas.microsoft.com/office/drawing/2014/main" id="{5B2C71E1-200B-497B-BBC5-B1644CB6026B}"/>
              </a:ext>
            </a:extLst>
          </p:cNvPr>
          <p:cNvSpPr txBox="1"/>
          <p:nvPr/>
        </p:nvSpPr>
        <p:spPr>
          <a:xfrm>
            <a:off x="5098915" y="2568823"/>
            <a:ext cx="1994170" cy="369332"/>
          </a:xfrm>
          <a:prstGeom prst="rect">
            <a:avLst/>
          </a:prstGeom>
          <a:noFill/>
        </p:spPr>
        <p:txBody>
          <a:bodyPr wrap="square" rtlCol="0">
            <a:spAutoFit/>
          </a:bodyPr>
          <a:lstStyle/>
          <a:p>
            <a:pPr algn="ctr"/>
            <a:r>
              <a:rPr lang="en-US" dirty="0"/>
              <a:t>Underdamped</a:t>
            </a:r>
          </a:p>
        </p:txBody>
      </p:sp>
      <p:sp>
        <p:nvSpPr>
          <p:cNvPr id="25" name="TextBox 24">
            <a:extLst>
              <a:ext uri="{FF2B5EF4-FFF2-40B4-BE49-F238E27FC236}">
                <a16:creationId xmlns:a16="http://schemas.microsoft.com/office/drawing/2014/main" id="{B33FF146-4678-4CE3-8F4F-13D93DE9BC7F}"/>
              </a:ext>
            </a:extLst>
          </p:cNvPr>
          <p:cNvSpPr txBox="1"/>
          <p:nvPr/>
        </p:nvSpPr>
        <p:spPr>
          <a:xfrm>
            <a:off x="8507450" y="2548966"/>
            <a:ext cx="1994170" cy="369332"/>
          </a:xfrm>
          <a:prstGeom prst="rect">
            <a:avLst/>
          </a:prstGeom>
          <a:noFill/>
        </p:spPr>
        <p:txBody>
          <a:bodyPr wrap="square" rtlCol="0">
            <a:spAutoFit/>
          </a:bodyPr>
          <a:lstStyle/>
          <a:p>
            <a:pPr algn="ctr"/>
            <a:r>
              <a:rPr lang="en-US" dirty="0"/>
              <a:t>Critically Damped</a:t>
            </a:r>
          </a:p>
        </p:txBody>
      </p:sp>
    </p:spTree>
    <p:extLst>
      <p:ext uri="{BB962C8B-B14F-4D97-AF65-F5344CB8AC3E}">
        <p14:creationId xmlns:p14="http://schemas.microsoft.com/office/powerpoint/2010/main" val="187917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0" fill="hold"/>
                                        <p:tgtEl>
                                          <p:spTgt spid="18"/>
                                        </p:tgtEl>
                                      </p:cBhvr>
                                    </p:cmd>
                                  </p:childTnLst>
                                </p:cTn>
                              </p:par>
                            </p:childTnLst>
                          </p:cTn>
                        </p:par>
                        <p:par>
                          <p:cTn id="7" fill="hold">
                            <p:stCondLst>
                              <p:cond delay="15000"/>
                            </p:stCondLst>
                            <p:childTnLst>
                              <p:par>
                                <p:cTn id="8" presetID="1" presetClass="mediacall" presetSubtype="0" fill="hold" nodeType="afterEffect">
                                  <p:stCondLst>
                                    <p:cond delay="0"/>
                                  </p:stCondLst>
                                  <p:childTnLst>
                                    <p:cmd type="call" cmd="playFrom(0.0)">
                                      <p:cBhvr>
                                        <p:cTn id="9" dur="14500" fill="hold"/>
                                        <p:tgtEl>
                                          <p:spTgt spid="20"/>
                                        </p:tgtEl>
                                      </p:cBhvr>
                                    </p:cmd>
                                  </p:childTnLst>
                                </p:cTn>
                              </p:par>
                            </p:childTnLst>
                          </p:cTn>
                        </p:par>
                        <p:par>
                          <p:cTn id="10" fill="hold">
                            <p:stCondLst>
                              <p:cond delay="29500"/>
                            </p:stCondLst>
                            <p:childTnLst>
                              <p:par>
                                <p:cTn id="11" presetID="1" presetClass="mediacall" presetSubtype="0" fill="hold" nodeType="afterEffect">
                                  <p:stCondLst>
                                    <p:cond delay="0"/>
                                  </p:stCondLst>
                                  <p:childTnLst>
                                    <p:cmd type="call" cmd="playFrom(0.0)">
                                      <p:cBhvr>
                                        <p:cTn id="12" dur="15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18"/>
                </p:tgtEl>
              </p:cMediaNode>
            </p:video>
            <p:seq concurrent="1" nextAc="seek">
              <p:cTn id="14" restart="whenNotActive" fill="hold" evtFilter="cancelBubble" nodeType="interactiveSeq">
                <p:stCondLst>
                  <p:cond evt="onClick" delay="0">
                    <p:tgtEl>
                      <p:spTgt spid="1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8"/>
                                        </p:tgtEl>
                                      </p:cBhvr>
                                    </p:cmd>
                                  </p:childTnLst>
                                </p:cTn>
                              </p:par>
                            </p:childTnLst>
                          </p:cTn>
                        </p:par>
                      </p:childTnLst>
                    </p:cTn>
                  </p:par>
                </p:childTnLst>
              </p:cTn>
              <p:nextCondLst>
                <p:cond evt="onClick" delay="0">
                  <p:tgtEl>
                    <p:spTgt spid="18"/>
                  </p:tgtEl>
                </p:cond>
              </p:nextCondLst>
            </p:seq>
            <p:video>
              <p:cMediaNode vol="80000">
                <p:cTn id="19" repeatCount="indefinite" fill="hold" display="0">
                  <p:stCondLst>
                    <p:cond delay="indefinite"/>
                  </p:stCondLst>
                </p:cTn>
                <p:tgtEl>
                  <p:spTgt spid="20"/>
                </p:tgtEl>
              </p:cMediaNode>
            </p:video>
            <p:seq concurrent="1" nextAc="seek">
              <p:cTn id="20" restart="whenNotActive" fill="hold" evtFilter="cancelBubble" nodeType="interactiveSeq">
                <p:stCondLst>
                  <p:cond evt="onClick" delay="0">
                    <p:tgtEl>
                      <p:spTgt spid="20"/>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0"/>
                                        </p:tgtEl>
                                      </p:cBhvr>
                                    </p:cmd>
                                  </p:childTnLst>
                                </p:cTn>
                              </p:par>
                            </p:childTnLst>
                          </p:cTn>
                        </p:par>
                      </p:childTnLst>
                    </p:cTn>
                  </p:par>
                </p:childTnLst>
              </p:cTn>
              <p:nextCondLst>
                <p:cond evt="onClick" delay="0">
                  <p:tgtEl>
                    <p:spTgt spid="20"/>
                  </p:tgtEl>
                </p:cond>
              </p:nextCondLst>
            </p:seq>
            <p:video>
              <p:cMediaNode vol="80000">
                <p:cTn id="25" repeatCount="indefinite" fill="hold" display="0">
                  <p:stCondLst>
                    <p:cond delay="indefinite"/>
                  </p:stCondLst>
                </p:cTn>
                <p:tgtEl>
                  <p:spTgt spid="19"/>
                </p:tgtEl>
              </p:cMediaNode>
            </p:video>
            <p:seq concurrent="1" nextAc="seek">
              <p:cTn id="26" restart="whenNotActive" fill="hold" evtFilter="cancelBubble" nodeType="interactiveSeq">
                <p:stCondLst>
                  <p:cond evt="onClick" delay="0">
                    <p:tgtEl>
                      <p:spTgt spid="19"/>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7B9DE-FA60-4360-B466-2D1C8A507B74}"/>
              </a:ext>
            </a:extLst>
          </p:cNvPr>
          <p:cNvSpPr>
            <a:spLocks noGrp="1"/>
          </p:cNvSpPr>
          <p:nvPr>
            <p:ph type="title"/>
          </p:nvPr>
        </p:nvSpPr>
        <p:spPr/>
        <p:txBody>
          <a:bodyPr/>
          <a:lstStyle/>
          <a:p>
            <a:r>
              <a:rPr lang="en-US" b="1" dirty="0"/>
              <a:t>Kalman Filter</a:t>
            </a:r>
          </a:p>
        </p:txBody>
      </p:sp>
      <p:pic>
        <p:nvPicPr>
          <p:cNvPr id="8" name="Picture 4" descr="http://www.pieter-jan.com/images/Complementary_Filter.png">
            <a:extLst>
              <a:ext uri="{FF2B5EF4-FFF2-40B4-BE49-F238E27FC236}">
                <a16:creationId xmlns:a16="http://schemas.microsoft.com/office/drawing/2014/main" id="{8AFB2D82-9498-45BA-971D-C4311355BD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27942" y="2480554"/>
            <a:ext cx="5361850" cy="37642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17EFB6E-B7BB-494D-986E-0C5BDAD0B47B}"/>
              </a:ext>
            </a:extLst>
          </p:cNvPr>
          <p:cNvSpPr txBox="1"/>
          <p:nvPr/>
        </p:nvSpPr>
        <p:spPr>
          <a:xfrm>
            <a:off x="1536970" y="3891064"/>
            <a:ext cx="2538919" cy="923330"/>
          </a:xfrm>
          <a:prstGeom prst="rect">
            <a:avLst/>
          </a:prstGeom>
          <a:noFill/>
        </p:spPr>
        <p:txBody>
          <a:bodyPr wrap="square" rtlCol="0">
            <a:spAutoFit/>
          </a:bodyPr>
          <a:lstStyle/>
          <a:p>
            <a:pPr algn="ctr"/>
            <a:r>
              <a:rPr lang="en-US" dirty="0"/>
              <a:t>Out of the scope of this presentation but here’s a quick explanation</a:t>
            </a:r>
          </a:p>
        </p:txBody>
      </p:sp>
    </p:spTree>
    <p:extLst>
      <p:ext uri="{BB962C8B-B14F-4D97-AF65-F5344CB8AC3E}">
        <p14:creationId xmlns:p14="http://schemas.microsoft.com/office/powerpoint/2010/main" val="3195950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D6A9-3B2B-4D11-B1F4-6EC70628C7B6}"/>
              </a:ext>
            </a:extLst>
          </p:cNvPr>
          <p:cNvSpPr>
            <a:spLocks noGrp="1"/>
          </p:cNvSpPr>
          <p:nvPr>
            <p:ph type="title"/>
          </p:nvPr>
        </p:nvSpPr>
        <p:spPr/>
        <p:txBody>
          <a:bodyPr/>
          <a:lstStyle/>
          <a:p>
            <a:r>
              <a:rPr lang="en-US" b="1" dirty="0"/>
              <a:t>Future Enhancements</a:t>
            </a:r>
          </a:p>
        </p:txBody>
      </p:sp>
      <p:sp>
        <p:nvSpPr>
          <p:cNvPr id="3" name="Content Placeholder 2">
            <a:extLst>
              <a:ext uri="{FF2B5EF4-FFF2-40B4-BE49-F238E27FC236}">
                <a16:creationId xmlns:a16="http://schemas.microsoft.com/office/drawing/2014/main" id="{104DFC63-607F-4325-84CC-1C0B0274CBEA}"/>
              </a:ext>
            </a:extLst>
          </p:cNvPr>
          <p:cNvSpPr>
            <a:spLocks noGrp="1"/>
          </p:cNvSpPr>
          <p:nvPr>
            <p:ph idx="1"/>
          </p:nvPr>
        </p:nvSpPr>
        <p:spPr/>
        <p:txBody>
          <a:bodyPr/>
          <a:lstStyle/>
          <a:p>
            <a:endParaRPr lang="en-US" dirty="0"/>
          </a:p>
          <a:p>
            <a:r>
              <a:rPr lang="en-US" dirty="0"/>
              <a:t>Smoothening the controllers for better transient response </a:t>
            </a:r>
          </a:p>
          <a:p>
            <a:r>
              <a:rPr lang="en-US" dirty="0"/>
              <a:t>Adding: computer vision (to follow a ball for example)</a:t>
            </a:r>
          </a:p>
          <a:p>
            <a:r>
              <a:rPr lang="en-US" dirty="0"/>
              <a:t>Adding ultrasonic sensors for table/stair edge detection </a:t>
            </a:r>
          </a:p>
          <a:p>
            <a:r>
              <a:rPr lang="en-US" dirty="0"/>
              <a:t>Adding side arms for fall cushioning and automatic stand up.</a:t>
            </a:r>
          </a:p>
        </p:txBody>
      </p:sp>
    </p:spTree>
    <p:extLst>
      <p:ext uri="{BB962C8B-B14F-4D97-AF65-F5344CB8AC3E}">
        <p14:creationId xmlns:p14="http://schemas.microsoft.com/office/powerpoint/2010/main" val="3237929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0E4D9-969D-43A2-9F16-092CB170A6E1}"/>
              </a:ext>
            </a:extLst>
          </p:cNvPr>
          <p:cNvSpPr>
            <a:spLocks noGrp="1"/>
          </p:cNvSpPr>
          <p:nvPr>
            <p:ph type="title"/>
          </p:nvPr>
        </p:nvSpPr>
        <p:spPr/>
        <p:txBody>
          <a:bodyPr/>
          <a:lstStyle/>
          <a:p>
            <a:r>
              <a:rPr lang="en-US" b="1" dirty="0"/>
              <a:t>Results</a:t>
            </a:r>
          </a:p>
        </p:txBody>
      </p:sp>
      <p:sp>
        <p:nvSpPr>
          <p:cNvPr id="3" name="Content Placeholder 2">
            <a:extLst>
              <a:ext uri="{FF2B5EF4-FFF2-40B4-BE49-F238E27FC236}">
                <a16:creationId xmlns:a16="http://schemas.microsoft.com/office/drawing/2014/main" id="{86DE5EF9-0E70-4E85-BC47-01BBB7DBED89}"/>
              </a:ext>
            </a:extLst>
          </p:cNvPr>
          <p:cNvSpPr>
            <a:spLocks noGrp="1"/>
          </p:cNvSpPr>
          <p:nvPr>
            <p:ph idx="1"/>
          </p:nvPr>
        </p:nvSpPr>
        <p:spPr/>
        <p:txBody>
          <a:bodyPr>
            <a:normAutofit/>
          </a:bodyPr>
          <a:lstStyle/>
          <a:p>
            <a:pPr marL="0" indent="0" algn="ctr">
              <a:buNone/>
            </a:pPr>
            <a:endParaRPr lang="en-US" sz="4800" dirty="0"/>
          </a:p>
          <a:p>
            <a:pPr marL="0" indent="0" algn="ctr">
              <a:buNone/>
            </a:pPr>
            <a:r>
              <a:rPr lang="en-US" sz="4800" dirty="0"/>
              <a:t>Time for the Demo!</a:t>
            </a:r>
          </a:p>
        </p:txBody>
      </p:sp>
    </p:spTree>
    <p:extLst>
      <p:ext uri="{BB962C8B-B14F-4D97-AF65-F5344CB8AC3E}">
        <p14:creationId xmlns:p14="http://schemas.microsoft.com/office/powerpoint/2010/main" val="1401440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E47DD6-7FD4-4C56-AD91-3562E04A3BF4}"/>
              </a:ext>
            </a:extLst>
          </p:cNvPr>
          <p:cNvPicPr>
            <a:picLocks noChangeAspect="1"/>
          </p:cNvPicPr>
          <p:nvPr/>
        </p:nvPicPr>
        <p:blipFill>
          <a:blip r:embed="rId3"/>
          <a:stretch>
            <a:fillRect/>
          </a:stretch>
        </p:blipFill>
        <p:spPr>
          <a:xfrm>
            <a:off x="-1" y="0"/>
            <a:ext cx="12192001" cy="6858000"/>
          </a:xfrm>
          <a:prstGeom prst="rect">
            <a:avLst/>
          </a:prstGeom>
        </p:spPr>
      </p:pic>
    </p:spTree>
    <p:extLst>
      <p:ext uri="{BB962C8B-B14F-4D97-AF65-F5344CB8AC3E}">
        <p14:creationId xmlns:p14="http://schemas.microsoft.com/office/powerpoint/2010/main" val="1588134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7A4B-9A63-4531-AEFD-3AE6B7AC16BE}"/>
              </a:ext>
            </a:extLst>
          </p:cNvPr>
          <p:cNvSpPr>
            <a:spLocks noGrp="1"/>
          </p:cNvSpPr>
          <p:nvPr>
            <p:ph type="title"/>
          </p:nvPr>
        </p:nvSpPr>
        <p:spPr>
          <a:xfrm>
            <a:off x="1295402" y="982132"/>
            <a:ext cx="9601196" cy="1303867"/>
          </a:xfrm>
        </p:spPr>
        <p:txBody>
          <a:bodyPr/>
          <a:lstStyle/>
          <a:p>
            <a:r>
              <a:rPr lang="en-US" b="1" dirty="0"/>
              <a:t>Outline</a:t>
            </a:r>
          </a:p>
        </p:txBody>
      </p:sp>
      <p:sp>
        <p:nvSpPr>
          <p:cNvPr id="3" name="Content Placeholder 2">
            <a:extLst>
              <a:ext uri="{FF2B5EF4-FFF2-40B4-BE49-F238E27FC236}">
                <a16:creationId xmlns:a16="http://schemas.microsoft.com/office/drawing/2014/main" id="{0FA4BF89-1772-4B34-8C25-2A4C590C84CD}"/>
              </a:ext>
            </a:extLst>
          </p:cNvPr>
          <p:cNvSpPr>
            <a:spLocks noGrp="1"/>
          </p:cNvSpPr>
          <p:nvPr>
            <p:ph idx="1"/>
          </p:nvPr>
        </p:nvSpPr>
        <p:spPr>
          <a:xfrm>
            <a:off x="1295402" y="2480553"/>
            <a:ext cx="10124871" cy="3900791"/>
          </a:xfrm>
        </p:spPr>
        <p:txBody>
          <a:bodyPr>
            <a:normAutofit/>
          </a:bodyPr>
          <a:lstStyle/>
          <a:p>
            <a:r>
              <a:rPr lang="en-US" sz="1600" dirty="0"/>
              <a:t>Introduction</a:t>
            </a:r>
          </a:p>
          <a:p>
            <a:pPr lvl="1"/>
            <a:r>
              <a:rPr lang="en-US" sz="1400" dirty="0"/>
              <a:t>Goals</a:t>
            </a:r>
          </a:p>
          <a:p>
            <a:r>
              <a:rPr lang="en-US" sz="1600" dirty="0"/>
              <a:t>Background Research</a:t>
            </a:r>
          </a:p>
          <a:p>
            <a:pPr lvl="1"/>
            <a:r>
              <a:rPr lang="en-US" sz="1400" dirty="0"/>
              <a:t>Working Principle</a:t>
            </a:r>
          </a:p>
          <a:p>
            <a:r>
              <a:rPr lang="en-US" sz="1600" dirty="0"/>
              <a:t>Technical Discussion</a:t>
            </a:r>
          </a:p>
          <a:p>
            <a:pPr lvl="1"/>
            <a:r>
              <a:rPr lang="en-US" sz="1400" dirty="0"/>
              <a:t>CAD</a:t>
            </a:r>
          </a:p>
          <a:p>
            <a:pPr lvl="1"/>
            <a:r>
              <a:rPr lang="en-US" sz="1400" dirty="0"/>
              <a:t>Wiring and Powering</a:t>
            </a:r>
          </a:p>
          <a:p>
            <a:pPr lvl="1"/>
            <a:r>
              <a:rPr lang="en-US" sz="1400" dirty="0"/>
              <a:t>Modeling &amp; Simulation</a:t>
            </a:r>
          </a:p>
          <a:p>
            <a:pPr lvl="1"/>
            <a:r>
              <a:rPr lang="en-US" sz="1400" dirty="0"/>
              <a:t>Control System</a:t>
            </a:r>
          </a:p>
          <a:p>
            <a:pPr lvl="1"/>
            <a:r>
              <a:rPr lang="en-US" sz="1400" dirty="0"/>
              <a:t>Kalman Filter</a:t>
            </a:r>
          </a:p>
          <a:p>
            <a:r>
              <a:rPr lang="en-US" sz="1600" dirty="0"/>
              <a:t>Future Enhancements</a:t>
            </a:r>
          </a:p>
        </p:txBody>
      </p:sp>
    </p:spTree>
    <p:extLst>
      <p:ext uri="{BB962C8B-B14F-4D97-AF65-F5344CB8AC3E}">
        <p14:creationId xmlns:p14="http://schemas.microsoft.com/office/powerpoint/2010/main" val="1569630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42CA-D3F6-49C7-A0DD-B8F601510AAD}"/>
              </a:ext>
            </a:extLst>
          </p:cNvPr>
          <p:cNvSpPr>
            <a:spLocks noGrp="1"/>
          </p:cNvSpPr>
          <p:nvPr>
            <p:ph type="title"/>
          </p:nvPr>
        </p:nvSpPr>
        <p:spPr>
          <a:xfrm>
            <a:off x="1295402" y="982132"/>
            <a:ext cx="9601196" cy="1303867"/>
          </a:xfrm>
        </p:spPr>
        <p:txBody>
          <a:bodyPr/>
          <a:lstStyle/>
          <a:p>
            <a:r>
              <a:rPr lang="en-US" b="1" dirty="0"/>
              <a:t>Introduction</a:t>
            </a:r>
          </a:p>
        </p:txBody>
      </p:sp>
      <p:sp>
        <p:nvSpPr>
          <p:cNvPr id="3" name="Content Placeholder 2">
            <a:extLst>
              <a:ext uri="{FF2B5EF4-FFF2-40B4-BE49-F238E27FC236}">
                <a16:creationId xmlns:a16="http://schemas.microsoft.com/office/drawing/2014/main" id="{89939B9F-4669-4E61-8941-A1B2FB189207}"/>
              </a:ext>
            </a:extLst>
          </p:cNvPr>
          <p:cNvSpPr>
            <a:spLocks noGrp="1"/>
          </p:cNvSpPr>
          <p:nvPr>
            <p:ph idx="1"/>
          </p:nvPr>
        </p:nvSpPr>
        <p:spPr>
          <a:xfrm>
            <a:off x="1295401" y="2556932"/>
            <a:ext cx="9601196" cy="3318936"/>
          </a:xfrm>
        </p:spPr>
        <p:txBody>
          <a:bodyPr>
            <a:normAutofit/>
          </a:bodyPr>
          <a:lstStyle/>
          <a:p>
            <a:pPr marL="0" indent="0" algn="ctr">
              <a:buNone/>
            </a:pPr>
            <a:r>
              <a:rPr lang="en-US" dirty="0"/>
              <a:t>A self-balancing robot is essentially an inverted pendulum on wheels</a:t>
            </a:r>
          </a:p>
        </p:txBody>
      </p:sp>
      <p:pic>
        <p:nvPicPr>
          <p:cNvPr id="1028" name="Picture 4" descr="https://i.stack.imgur.com/mszPX.png">
            <a:extLst>
              <a:ext uri="{FF2B5EF4-FFF2-40B4-BE49-F238E27FC236}">
                <a16:creationId xmlns:a16="http://schemas.microsoft.com/office/drawing/2014/main" id="{33340375-1188-4E9A-B698-A0729B58C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7747" y="3095517"/>
            <a:ext cx="2046820" cy="26519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BF692B9-5EBC-43A5-A165-76BF652B4611}"/>
              </a:ext>
            </a:extLst>
          </p:cNvPr>
          <p:cNvPicPr/>
          <p:nvPr/>
        </p:nvPicPr>
        <p:blipFill rotWithShape="1">
          <a:blip r:embed="rId4" cstate="print">
            <a:extLst>
              <a:ext uri="{28A0092B-C50C-407E-A947-70E740481C1C}">
                <a14:useLocalDpi xmlns:a14="http://schemas.microsoft.com/office/drawing/2010/main" val="0"/>
              </a:ext>
            </a:extLst>
          </a:blip>
          <a:srcRect l="35166" t="1957" r="23886"/>
          <a:stretch/>
        </p:blipFill>
        <p:spPr bwMode="auto">
          <a:xfrm>
            <a:off x="2968382" y="3095517"/>
            <a:ext cx="2205873" cy="2651901"/>
          </a:xfrm>
          <a:prstGeom prst="rect">
            <a:avLst/>
          </a:prstGeom>
          <a:noFill/>
          <a:ln>
            <a:noFill/>
          </a:ln>
        </p:spPr>
      </p:pic>
    </p:spTree>
    <p:extLst>
      <p:ext uri="{BB962C8B-B14F-4D97-AF65-F5344CB8AC3E}">
        <p14:creationId xmlns:p14="http://schemas.microsoft.com/office/powerpoint/2010/main" val="3641920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7B5D2-A8CC-471B-A812-3C44981375F9}"/>
              </a:ext>
            </a:extLst>
          </p:cNvPr>
          <p:cNvSpPr>
            <a:spLocks noGrp="1"/>
          </p:cNvSpPr>
          <p:nvPr>
            <p:ph type="title"/>
          </p:nvPr>
        </p:nvSpPr>
        <p:spPr/>
        <p:txBody>
          <a:bodyPr/>
          <a:lstStyle/>
          <a:p>
            <a:r>
              <a:rPr lang="en-US" b="1" dirty="0"/>
              <a:t>Goals</a:t>
            </a:r>
          </a:p>
        </p:txBody>
      </p:sp>
      <p:sp>
        <p:nvSpPr>
          <p:cNvPr id="3" name="Content Placeholder 2">
            <a:extLst>
              <a:ext uri="{FF2B5EF4-FFF2-40B4-BE49-F238E27FC236}">
                <a16:creationId xmlns:a16="http://schemas.microsoft.com/office/drawing/2014/main" id="{167106F3-249B-4759-9E9E-FF1F9A2072C9}"/>
              </a:ext>
            </a:extLst>
          </p:cNvPr>
          <p:cNvSpPr>
            <a:spLocks noGrp="1"/>
          </p:cNvSpPr>
          <p:nvPr>
            <p:ph idx="1"/>
          </p:nvPr>
        </p:nvSpPr>
        <p:spPr>
          <a:xfrm>
            <a:off x="1088020" y="2556932"/>
            <a:ext cx="9808577" cy="3508202"/>
          </a:xfrm>
        </p:spPr>
        <p:txBody>
          <a:bodyPr>
            <a:normAutofit fontScale="92500" lnSpcReduction="20000"/>
          </a:bodyPr>
          <a:lstStyle/>
          <a:p>
            <a:pPr marL="0" lvl="0" indent="0">
              <a:lnSpc>
                <a:spcPct val="120000"/>
              </a:lnSpc>
              <a:buNone/>
            </a:pPr>
            <a:r>
              <a:rPr lang="en-US" dirty="0"/>
              <a:t>To design, construct and program a self-balancing robot, the following objectives have been set:</a:t>
            </a:r>
          </a:p>
          <a:p>
            <a:pPr lvl="1">
              <a:lnSpc>
                <a:spcPct val="120000"/>
              </a:lnSpc>
            </a:pPr>
            <a:r>
              <a:rPr lang="en-US" dirty="0"/>
              <a:t>Design and assemble the chassis of the robot</a:t>
            </a:r>
          </a:p>
          <a:p>
            <a:pPr lvl="1">
              <a:lnSpc>
                <a:spcPct val="120000"/>
              </a:lnSpc>
            </a:pPr>
            <a:r>
              <a:rPr lang="en-US" dirty="0"/>
              <a:t>Mount all the electronic hardware on the chassis and make all the electrical connections</a:t>
            </a:r>
          </a:p>
          <a:p>
            <a:pPr lvl="1">
              <a:lnSpc>
                <a:spcPct val="120000"/>
              </a:lnSpc>
            </a:pPr>
            <a:r>
              <a:rPr lang="en-US" dirty="0"/>
              <a:t>Develop the software to read from the sensors and to control the actuators</a:t>
            </a:r>
          </a:p>
          <a:p>
            <a:pPr lvl="1">
              <a:lnSpc>
                <a:spcPct val="120000"/>
              </a:lnSpc>
            </a:pPr>
            <a:r>
              <a:rPr lang="en-US" dirty="0"/>
              <a:t>Implement a PID controller to enable the robot to stay upright</a:t>
            </a:r>
          </a:p>
          <a:p>
            <a:pPr lvl="1">
              <a:lnSpc>
                <a:spcPct val="120000"/>
              </a:lnSpc>
            </a:pPr>
            <a:r>
              <a:rPr lang="en-US" dirty="0"/>
              <a:t>Add a cascaded PID controller to control robot’s position</a:t>
            </a:r>
          </a:p>
          <a:p>
            <a:pPr lvl="1">
              <a:lnSpc>
                <a:spcPct val="120000"/>
              </a:lnSpc>
            </a:pPr>
            <a:r>
              <a:rPr lang="en-US" dirty="0"/>
              <a:t>Develop the software for wireless control and camera streaming</a:t>
            </a:r>
          </a:p>
          <a:p>
            <a:pPr>
              <a:lnSpc>
                <a:spcPct val="120000"/>
              </a:lnSpc>
            </a:pPr>
            <a:endParaRPr lang="en-US" dirty="0"/>
          </a:p>
          <a:p>
            <a:pPr>
              <a:lnSpc>
                <a:spcPct val="120000"/>
              </a:lnSpc>
            </a:pPr>
            <a:endParaRPr lang="en-US" dirty="0"/>
          </a:p>
        </p:txBody>
      </p:sp>
    </p:spTree>
    <p:extLst>
      <p:ext uri="{BB962C8B-B14F-4D97-AF65-F5344CB8AC3E}">
        <p14:creationId xmlns:p14="http://schemas.microsoft.com/office/powerpoint/2010/main" val="4273212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532BE-ACDD-4CAE-AB6E-FED3B13D2FA8}"/>
              </a:ext>
            </a:extLst>
          </p:cNvPr>
          <p:cNvSpPr>
            <a:spLocks noGrp="1"/>
          </p:cNvSpPr>
          <p:nvPr>
            <p:ph type="title"/>
          </p:nvPr>
        </p:nvSpPr>
        <p:spPr/>
        <p:txBody>
          <a:bodyPr/>
          <a:lstStyle/>
          <a:p>
            <a:r>
              <a:rPr lang="en-US" b="1" dirty="0"/>
              <a:t>Background Research</a:t>
            </a:r>
          </a:p>
        </p:txBody>
      </p:sp>
      <p:pic>
        <p:nvPicPr>
          <p:cNvPr id="4" name="Content Placeholder 3">
            <a:extLst>
              <a:ext uri="{FF2B5EF4-FFF2-40B4-BE49-F238E27FC236}">
                <a16:creationId xmlns:a16="http://schemas.microsoft.com/office/drawing/2014/main" id="{4C050F1A-2153-4670-9A4D-E32C218CCAA9}"/>
              </a:ext>
            </a:extLst>
          </p:cNvPr>
          <p:cNvPicPr>
            <a:picLocks noGrp="1"/>
          </p:cNvPicPr>
          <p:nvPr>
            <p:ph idx="1"/>
          </p:nvPr>
        </p:nvPicPr>
        <p:blipFill>
          <a:blip r:embed="rId3"/>
          <a:stretch>
            <a:fillRect/>
          </a:stretch>
        </p:blipFill>
        <p:spPr>
          <a:xfrm>
            <a:off x="872140" y="3593095"/>
            <a:ext cx="8502188" cy="2536518"/>
          </a:xfrm>
          <a:prstGeom prst="rect">
            <a:avLst/>
          </a:prstGeom>
        </p:spPr>
      </p:pic>
      <p:sp>
        <p:nvSpPr>
          <p:cNvPr id="5" name="TextBox 4">
            <a:extLst>
              <a:ext uri="{FF2B5EF4-FFF2-40B4-BE49-F238E27FC236}">
                <a16:creationId xmlns:a16="http://schemas.microsoft.com/office/drawing/2014/main" id="{B4A18821-C28F-4672-AAE0-0EE336908941}"/>
              </a:ext>
            </a:extLst>
          </p:cNvPr>
          <p:cNvSpPr txBox="1"/>
          <p:nvPr/>
        </p:nvSpPr>
        <p:spPr>
          <a:xfrm>
            <a:off x="1844906" y="2557020"/>
            <a:ext cx="8502188" cy="707886"/>
          </a:xfrm>
          <a:prstGeom prst="rect">
            <a:avLst/>
          </a:prstGeom>
          <a:noFill/>
        </p:spPr>
        <p:txBody>
          <a:bodyPr wrap="square" rtlCol="0">
            <a:spAutoFit/>
          </a:bodyPr>
          <a:lstStyle/>
          <a:p>
            <a:pPr algn="ctr"/>
            <a:r>
              <a:rPr lang="en-US" sz="2000" dirty="0"/>
              <a:t>The most common types of inverted pendulums are the self-balancing robot, inverted pendulum on a cart and an inverted pendulum on a linear track</a:t>
            </a:r>
          </a:p>
        </p:txBody>
      </p:sp>
      <p:pic>
        <p:nvPicPr>
          <p:cNvPr id="6" name="Picture 5" descr="Image result for segway">
            <a:extLst>
              <a:ext uri="{FF2B5EF4-FFF2-40B4-BE49-F238E27FC236}">
                <a16:creationId xmlns:a16="http://schemas.microsoft.com/office/drawing/2014/main" id="{6706F5F0-5009-42BA-9550-5912EB7202F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4259" y="3722799"/>
            <a:ext cx="2185670" cy="2277110"/>
          </a:xfrm>
          <a:prstGeom prst="rect">
            <a:avLst/>
          </a:prstGeom>
          <a:noFill/>
          <a:ln>
            <a:noFill/>
          </a:ln>
        </p:spPr>
      </p:pic>
    </p:spTree>
    <p:extLst>
      <p:ext uri="{BB962C8B-B14F-4D97-AF65-F5344CB8AC3E}">
        <p14:creationId xmlns:p14="http://schemas.microsoft.com/office/powerpoint/2010/main" val="2552515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20A7-2A13-4D06-97CD-85DF8D397C04}"/>
              </a:ext>
            </a:extLst>
          </p:cNvPr>
          <p:cNvSpPr>
            <a:spLocks noGrp="1"/>
          </p:cNvSpPr>
          <p:nvPr>
            <p:ph type="title"/>
          </p:nvPr>
        </p:nvSpPr>
        <p:spPr/>
        <p:txBody>
          <a:bodyPr/>
          <a:lstStyle/>
          <a:p>
            <a:r>
              <a:rPr lang="en-US" b="1" dirty="0"/>
              <a:t>Working Principle</a:t>
            </a:r>
            <a:endParaRPr lang="en-US" dirty="0"/>
          </a:p>
        </p:txBody>
      </p:sp>
      <p:pic>
        <p:nvPicPr>
          <p:cNvPr id="2050" name="Picture 2" descr="https://301o583r8shhildde3s0vcnh-wpengine.netdna-ssl.com/wp-content/uploads/2017/04/DIY_AMBOT_images.jpg">
            <a:extLst>
              <a:ext uri="{FF2B5EF4-FFF2-40B4-BE49-F238E27FC236}">
                <a16:creationId xmlns:a16="http://schemas.microsoft.com/office/drawing/2014/main" id="{E63AE094-4189-4DFB-950C-1E9DB7D7585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59861" y="2576069"/>
            <a:ext cx="5072277" cy="346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909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2AC0F86-9A78-4E84-A4B4-ADB8B2629A0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AF78B9E-8BE2-4706-9377-A05FA25ABABF}"/>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6" name="Picture 15">
              <a:extLst>
                <a:ext uri="{FF2B5EF4-FFF2-40B4-BE49-F238E27FC236}">
                  <a16:creationId xmlns:a16="http://schemas.microsoft.com/office/drawing/2014/main" id="{32CDFDE2-4DB3-4623-BA21-187D1B710FB9}"/>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Rectangle 16">
              <a:extLst>
                <a:ext uri="{FF2B5EF4-FFF2-40B4-BE49-F238E27FC236}">
                  <a16:creationId xmlns:a16="http://schemas.microsoft.com/office/drawing/2014/main" id="{ED74B2AA-1443-4E9B-8462-F7F5B8525908}"/>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9BB652B6-7300-49EC-9422-EF5342492AF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9" name="Picture 18">
              <a:extLst>
                <a:ext uri="{FF2B5EF4-FFF2-40B4-BE49-F238E27FC236}">
                  <a16:creationId xmlns:a16="http://schemas.microsoft.com/office/drawing/2014/main" id="{D0909587-01DE-424D-A15F-DAA28CF2CD38}"/>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1" name="Straight Connector 20">
            <a:extLst>
              <a:ext uri="{FF2B5EF4-FFF2-40B4-BE49-F238E27FC236}">
                <a16:creationId xmlns:a16="http://schemas.microsoft.com/office/drawing/2014/main" id="{0E5D0023-B23E-4823-8D72-B07FFF8CAE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69A54E25-1C05-48E5-A5CC-3778C1D363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https://yashrk.files.wordpress.com/2016/02/bot-e1454701948674.png">
            <a:extLst>
              <a:ext uri="{FF2B5EF4-FFF2-40B4-BE49-F238E27FC236}">
                <a16:creationId xmlns:a16="http://schemas.microsoft.com/office/drawing/2014/main" id="{BDB10C1D-2D60-41D5-B02B-869A04199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790" b="3437"/>
          <a:stretch/>
        </p:blipFill>
        <p:spPr bwMode="auto">
          <a:xfrm>
            <a:off x="1205860" y="1250696"/>
            <a:ext cx="5716252" cy="41785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5FB31A-BC6C-4B29-AA6F-AB1CA46F6BCC}"/>
              </a:ext>
            </a:extLst>
          </p:cNvPr>
          <p:cNvSpPr>
            <a:spLocks noGrp="1"/>
          </p:cNvSpPr>
          <p:nvPr>
            <p:ph type="title"/>
          </p:nvPr>
        </p:nvSpPr>
        <p:spPr>
          <a:xfrm>
            <a:off x="7535824" y="982132"/>
            <a:ext cx="3477615" cy="1303867"/>
          </a:xfrm>
        </p:spPr>
        <p:txBody>
          <a:bodyPr>
            <a:normAutofit fontScale="90000"/>
          </a:bodyPr>
          <a:lstStyle/>
          <a:p>
            <a:pPr>
              <a:lnSpc>
                <a:spcPct val="90000"/>
              </a:lnSpc>
            </a:pPr>
            <a:r>
              <a:rPr lang="en-US" b="1" dirty="0"/>
              <a:t>CAD &amp; Manufacturing</a:t>
            </a:r>
          </a:p>
        </p:txBody>
      </p:sp>
      <p:sp>
        <p:nvSpPr>
          <p:cNvPr id="10" name="Content Placeholder 9"/>
          <p:cNvSpPr>
            <a:spLocks noGrp="1"/>
          </p:cNvSpPr>
          <p:nvPr>
            <p:ph idx="1"/>
          </p:nvPr>
        </p:nvSpPr>
        <p:spPr>
          <a:xfrm>
            <a:off x="7535824" y="2556932"/>
            <a:ext cx="3360771" cy="3318936"/>
          </a:xfrm>
        </p:spPr>
        <p:txBody>
          <a:bodyPr>
            <a:normAutofit fontScale="85000" lnSpcReduction="10000"/>
          </a:bodyPr>
          <a:lstStyle/>
          <a:p>
            <a:r>
              <a:rPr lang="en-US" dirty="0"/>
              <a:t>Arduino</a:t>
            </a:r>
          </a:p>
          <a:p>
            <a:r>
              <a:rPr lang="en-US" dirty="0"/>
              <a:t>Raspberry Pi + Camera</a:t>
            </a:r>
          </a:p>
          <a:p>
            <a:r>
              <a:rPr lang="en-US" dirty="0"/>
              <a:t>MPU6050</a:t>
            </a:r>
          </a:p>
          <a:p>
            <a:r>
              <a:rPr lang="en-US" dirty="0"/>
              <a:t>Motor Driver</a:t>
            </a:r>
          </a:p>
          <a:p>
            <a:r>
              <a:rPr lang="en-US" dirty="0"/>
              <a:t>Step-down DC Transformer</a:t>
            </a:r>
          </a:p>
          <a:p>
            <a:r>
              <a:rPr lang="en-US" dirty="0"/>
              <a:t>Battery</a:t>
            </a:r>
          </a:p>
          <a:p>
            <a:r>
              <a:rPr lang="en-US" dirty="0"/>
              <a:t>Geared motors with encoders</a:t>
            </a:r>
          </a:p>
          <a:p>
            <a:pPr marL="0" indent="0">
              <a:buNone/>
            </a:pPr>
            <a:endParaRPr lang="en-US" dirty="0"/>
          </a:p>
          <a:p>
            <a:endParaRPr lang="en-US" dirty="0"/>
          </a:p>
        </p:txBody>
      </p:sp>
    </p:spTree>
    <p:extLst>
      <p:ext uri="{BB962C8B-B14F-4D97-AF65-F5344CB8AC3E}">
        <p14:creationId xmlns:p14="http://schemas.microsoft.com/office/powerpoint/2010/main" val="2791246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267C-4F4B-41B0-AB0D-A7C2162B82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36B3DA-A15F-4243-886A-A2C34BC7F6E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70EDA80-0875-4BF2-832E-7DC65DF26FE8}"/>
              </a:ext>
            </a:extLst>
          </p:cNvPr>
          <p:cNvPicPr/>
          <p:nvPr/>
        </p:nvPicPr>
        <p:blipFill rotWithShape="1">
          <a:blip r:embed="rId2" cstate="print">
            <a:extLst>
              <a:ext uri="{28A0092B-C50C-407E-A947-70E740481C1C}">
                <a14:useLocalDpi xmlns:a14="http://schemas.microsoft.com/office/drawing/2010/main" val="0"/>
              </a:ext>
            </a:extLst>
          </a:blip>
          <a:srcRect l="15250"/>
          <a:stretch/>
        </p:blipFill>
        <p:spPr bwMode="auto">
          <a:xfrm>
            <a:off x="-91440" y="0"/>
            <a:ext cx="12283439" cy="6858000"/>
          </a:xfrm>
          <a:prstGeom prst="rect">
            <a:avLst/>
          </a:prstGeom>
          <a:noFill/>
          <a:ln>
            <a:noFill/>
          </a:ln>
        </p:spPr>
      </p:pic>
    </p:spTree>
    <p:extLst>
      <p:ext uri="{BB962C8B-B14F-4D97-AF65-F5344CB8AC3E}">
        <p14:creationId xmlns:p14="http://schemas.microsoft.com/office/powerpoint/2010/main" val="3912174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F343A-260A-4C59-B23F-3C32B3960D0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695E417-B2E0-4173-AC62-0CB2E2C0DE52}"/>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12500"/>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293639660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6878</TotalTime>
  <Words>562</Words>
  <Application>Microsoft Office PowerPoint</Application>
  <PresentationFormat>Widescreen</PresentationFormat>
  <Paragraphs>71</Paragraphs>
  <Slides>17</Slides>
  <Notes>7</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Garamond</vt:lpstr>
      <vt:lpstr>Organic</vt:lpstr>
      <vt:lpstr>PowerPoint Presentation</vt:lpstr>
      <vt:lpstr>Outline</vt:lpstr>
      <vt:lpstr>Introduction</vt:lpstr>
      <vt:lpstr>Goals</vt:lpstr>
      <vt:lpstr>Background Research</vt:lpstr>
      <vt:lpstr>Working Principle</vt:lpstr>
      <vt:lpstr>CAD &amp; Manufacturing</vt:lpstr>
      <vt:lpstr>PowerPoint Presentation</vt:lpstr>
      <vt:lpstr>PowerPoint Presentation</vt:lpstr>
      <vt:lpstr>Powering &amp; Wiring</vt:lpstr>
      <vt:lpstr>Modeling</vt:lpstr>
      <vt:lpstr>Control System</vt:lpstr>
      <vt:lpstr>Simulation</vt:lpstr>
      <vt:lpstr>Kalman Filter</vt:lpstr>
      <vt:lpstr>Future Enhancements</vt:lpstr>
      <vt:lpstr>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Tony Najjar</dc:creator>
  <cp:lastModifiedBy>Tony Al Najjar</cp:lastModifiedBy>
  <cp:revision>175</cp:revision>
  <dcterms:created xsi:type="dcterms:W3CDTF">2017-09-08T10:14:03Z</dcterms:created>
  <dcterms:modified xsi:type="dcterms:W3CDTF">2017-12-05T20:56:30Z</dcterms:modified>
</cp:coreProperties>
</file>